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93" r:id="rId6"/>
    <p:sldId id="277" r:id="rId7"/>
    <p:sldId id="264" r:id="rId8"/>
    <p:sldId id="258" r:id="rId9"/>
    <p:sldId id="268" r:id="rId10"/>
    <p:sldId id="286" r:id="rId11"/>
    <p:sldId id="292" r:id="rId12"/>
    <p:sldId id="294" r:id="rId13"/>
    <p:sldId id="295" r:id="rId14"/>
    <p:sldId id="296" r:id="rId15"/>
    <p:sldId id="297" r:id="rId16"/>
    <p:sldId id="301" r:id="rId17"/>
    <p:sldId id="300" r:id="rId18"/>
    <p:sldId id="299" r:id="rId19"/>
    <p:sldId id="298" r:id="rId20"/>
    <p:sldId id="305" r:id="rId21"/>
    <p:sldId id="304" r:id="rId22"/>
    <p:sldId id="303" r:id="rId23"/>
    <p:sldId id="302" r:id="rId24"/>
    <p:sldId id="262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FAA30C-3E09-C828-16A3-F0E914C95C3A}" v="635" dt="2025-08-20T15:52:40.526"/>
    <p1510:client id="{CEBF3FD0-3775-AFE9-32DF-73B4AB9FA853}" v="967" dt="2025-08-20T14:59:55.256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864" y="6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24F37-0026-87B1-63AB-D8DC9C5B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D8258-6739-5017-6F02-A5198F7F2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0A98D-F304-57EB-82F8-309879D43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C1794-4CEE-882E-81C6-0C0D4CABD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06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75647-63ED-B564-D2A1-A218DC60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F1572-E2E7-011E-F0B6-691DE14A7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16567-81D2-6ADC-AF99-CCAF71A7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5FE35-5784-42D6-9BAD-B20DFF208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08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D9F29-447B-4F7D-B2B3-0A4B6D86E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DD90E-ADB0-70A6-2EE0-AF8800087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6B36E-C389-215C-9100-C1D708E19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B2545-671B-67E6-8FAB-983E7014F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7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7971-78E9-D450-8B1A-92388EA94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486DED-58BC-C6E0-706A-0127C4753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B0F69-7342-AB97-F4D2-F80BF62CC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FFF7E-B8DE-6DCA-4D55-564B8FF4B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9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62021-DFF5-6921-AF50-2079C9FA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42C4E8-FD13-BEDF-D471-4EE29ADB1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330258-09BC-03CD-7B4A-6F02FBEEB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183D-10B1-F811-5579-00720DC56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28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4EAA4-36A5-3021-C8D9-173FA6478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52406-FF55-5B5D-9944-CD99FDE50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1598B1-A373-0DF2-1B25-75D9CD4C4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3FCEA-951A-7A2D-6E39-30EF01185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24E0A-E388-682F-46D5-35C243F8B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BF2BA5-6EEE-4BDF-4953-689D74031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15435A-07FC-3BF7-D964-CC2F886DE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F0294-A7CA-BE03-35CD-BAF501DD5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2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63E29-3F11-F27C-6114-ADF5F05E3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D5396-4D11-63E1-F14B-B441969F2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48874-2138-F3B7-0C39-CE68BCEF5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52BEF-1CC7-8065-F323-181073074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31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2BECE-2CA5-A2B7-3A45-2A9EF510E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F5130-5443-3764-3299-2991352E9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3F0BE-9505-8504-607C-BF4EA566D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42BD6-70EE-9E30-B2B0-BAA806517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0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1648B-A258-CF00-3C05-A37466DFB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848D-B44C-1C09-4257-A6164EADF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4A67-FA06-1F40-3C60-81679BD76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CC54-C724-7704-BA74-736014B23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46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5D235-77D2-C96F-0258-835D358B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65E5B-B733-976D-9061-AC1BC346E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BB100-DEB2-1ADE-7074-F6B5E7AE1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1148-B63F-40F1-AB30-25A4BA516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DDE44-D09B-8718-3F71-59DD9E83E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896AA-853D-FA48-2B4E-9E431ADBE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B76A-78A6-BBBD-37F0-DDDA3A70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47311-507E-056B-ACD8-234A7E76A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Enricodicapua6@gmail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bit.ly/portfolio-enrico-di-capua" TargetMode="External"/><Relationship Id="rId4" Type="http://schemas.openxmlformats.org/officeDocument/2006/relationships/hyperlink" Target="http://www.linkedin.com/in/enrico-di-capu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b="1" kern="1200" cap="all" baseline="0">
                <a:latin typeface="+mj-lt"/>
                <a:ea typeface="+mj-ea"/>
                <a:cs typeface="+mj-cs"/>
              </a:rPr>
              <a:t>Star-ccm+ training</a:t>
            </a:r>
            <a:br>
              <a:rPr lang="en-US" b="1" kern="1200" cap="all" baseline="0">
                <a:latin typeface="+mj-lt"/>
                <a:ea typeface="+mj-ea"/>
                <a:cs typeface="+mj-cs"/>
              </a:rPr>
            </a:br>
            <a:r>
              <a:rPr lang="en-US" b="1" kern="1200" cap="all" baseline="0">
                <a:latin typeface="+mj-lt"/>
                <a:ea typeface="+mj-ea"/>
                <a:cs typeface="+mj-cs"/>
              </a:rPr>
              <a:t>marine simulation cases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2CAE0AD-1FEE-95F1-E981-62A15DB4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F0C5D2-2C17-A857-2B80-BB0156CCD605}"/>
              </a:ext>
            </a:extLst>
          </p:cNvPr>
          <p:cNvSpPr txBox="1">
            <a:spLocks/>
          </p:cNvSpPr>
          <p:nvPr/>
        </p:nvSpPr>
        <p:spPr>
          <a:xfrm>
            <a:off x="762001" y="3058886"/>
            <a:ext cx="2182255" cy="909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</a:pPr>
            <a:r>
              <a:rPr lang="en-US" sz="1800" b="0" cap="none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Enrico di Capua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39D0-5266-2AC8-5CAD-917B20238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842F43-29DB-E211-214F-27B913B0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0" y="2296849"/>
            <a:ext cx="4055288" cy="813368"/>
          </a:xfrm>
        </p:spPr>
        <p:txBody>
          <a:bodyPr/>
          <a:lstStyle/>
          <a:p>
            <a:r>
              <a:rPr lang="en-US" dirty="0"/>
              <a:t>Key models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CE8E3-405C-4954-5B14-9B4A1077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457623-07CA-4540-01E8-F924876D82C2}"/>
              </a:ext>
            </a:extLst>
          </p:cNvPr>
          <p:cNvSpPr txBox="1"/>
          <p:nvPr/>
        </p:nvSpPr>
        <p:spPr>
          <a:xfrm>
            <a:off x="6379034" y="3245377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boat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3E7BF2-0072-8024-B4DE-2FABF7F51D37}"/>
              </a:ext>
            </a:extLst>
          </p:cNvPr>
          <p:cNvSpPr txBox="1"/>
          <p:nvPr/>
        </p:nvSpPr>
        <p:spPr>
          <a:xfrm>
            <a:off x="6326843" y="286871"/>
            <a:ext cx="418875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Wind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en-US" sz="4400" b="1" cap="all" dirty="0">
                <a:solidFill>
                  <a:srgbClr val="224E7F"/>
                </a:solidFill>
              </a:rPr>
              <a:t>conditions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416C23D-1616-1E93-D6B6-0C76A24AB26D}"/>
              </a:ext>
            </a:extLst>
          </p:cNvPr>
          <p:cNvSpPr txBox="1"/>
          <p:nvPr/>
        </p:nvSpPr>
        <p:spPr>
          <a:xfrm>
            <a:off x="6374641" y="4002650"/>
            <a:ext cx="41775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000" dirty="0" err="1">
                <a:ea typeface="+mn-lt"/>
                <a:cs typeface="+mn-lt"/>
              </a:rPr>
              <a:t>Dimensions</a:t>
            </a:r>
            <a:r>
              <a:rPr lang="it-IT" sz="2000" dirty="0">
                <a:ea typeface="+mn-lt"/>
                <a:cs typeface="+mn-lt"/>
              </a:rPr>
              <a:t>: 200m x 35m x 55m</a:t>
            </a:r>
            <a:endParaRPr lang="it-IT" sz="20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FC3BB5E-765C-768C-45A3-9709B0AA6981}"/>
              </a:ext>
            </a:extLst>
          </p:cNvPr>
          <p:cNvSpPr txBox="1"/>
          <p:nvPr/>
        </p:nvSpPr>
        <p:spPr>
          <a:xfrm>
            <a:off x="6325117" y="1896989"/>
            <a:ext cx="405428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000" dirty="0">
                <a:ea typeface="+mn-lt"/>
                <a:cs typeface="+mn-lt"/>
              </a:rPr>
              <a:t>Wind speed: 10mph</a:t>
            </a:r>
            <a:br>
              <a:rPr lang="it-IT" sz="2000" dirty="0">
                <a:ea typeface="+mn-lt"/>
                <a:cs typeface="+mn-lt"/>
              </a:rPr>
            </a:br>
            <a:endParaRPr lang="it-IT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2000" dirty="0">
                <a:ea typeface="+mn-lt"/>
                <a:cs typeface="+mn-lt"/>
              </a:rPr>
              <a:t>Wind angle: 15 </a:t>
            </a:r>
            <a:r>
              <a:rPr lang="it-IT" sz="2000" err="1">
                <a:ea typeface="+mn-lt"/>
                <a:cs typeface="+mn-lt"/>
              </a:rPr>
              <a:t>deg</a:t>
            </a:r>
            <a:endParaRPr lang="it-IT" sz="2000" err="1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3E7E640-7B8A-7305-9728-AFF698B5BF45}"/>
              </a:ext>
            </a:extLst>
          </p:cNvPr>
          <p:cNvSpPr txBox="1"/>
          <p:nvPr/>
        </p:nvSpPr>
        <p:spPr>
          <a:xfrm>
            <a:off x="252159" y="1006004"/>
            <a:ext cx="56006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ea typeface="+mn-lt"/>
                <a:cs typeface="+mn-lt"/>
              </a:rPr>
              <a:t>The </a:t>
            </a:r>
            <a:r>
              <a:rPr lang="it-IT" sz="2000" dirty="0" err="1">
                <a:ea typeface="+mn-lt"/>
                <a:cs typeface="+mn-lt"/>
              </a:rPr>
              <a:t>simulation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aimed</a:t>
            </a:r>
            <a:r>
              <a:rPr lang="it-IT" sz="2000" dirty="0">
                <a:ea typeface="+mn-lt"/>
                <a:cs typeface="+mn-lt"/>
              </a:rPr>
              <a:t> to </a:t>
            </a:r>
            <a:r>
              <a:rPr lang="it-IT" sz="2000" dirty="0" err="1">
                <a:ea typeface="+mn-lt"/>
                <a:cs typeface="+mn-lt"/>
              </a:rPr>
              <a:t>ensure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that</a:t>
            </a:r>
            <a:r>
              <a:rPr lang="it-IT" sz="2000" dirty="0">
                <a:ea typeface="+mn-lt"/>
                <a:cs typeface="+mn-lt"/>
              </a:rPr>
              <a:t> the </a:t>
            </a:r>
            <a:r>
              <a:rPr lang="it-IT" sz="2000" dirty="0" err="1">
                <a:ea typeface="+mn-lt"/>
                <a:cs typeface="+mn-lt"/>
              </a:rPr>
              <a:t>velocity</a:t>
            </a:r>
            <a:r>
              <a:rPr lang="it-IT" sz="2000" dirty="0">
                <a:ea typeface="+mn-lt"/>
                <a:cs typeface="+mn-lt"/>
              </a:rPr>
              <a:t> in the </a:t>
            </a:r>
            <a:r>
              <a:rPr lang="it-IT" sz="2000" dirty="0" err="1">
                <a:ea typeface="+mn-lt"/>
                <a:cs typeface="+mn-lt"/>
              </a:rPr>
              <a:t>vertical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direction</a:t>
            </a:r>
            <a:r>
              <a:rPr lang="it-IT" sz="2000" dirty="0">
                <a:ea typeface="+mn-lt"/>
                <a:cs typeface="+mn-lt"/>
              </a:rPr>
              <a:t> on the </a:t>
            </a:r>
            <a:r>
              <a:rPr lang="it-IT" sz="2000" dirty="0" err="1">
                <a:ea typeface="+mn-lt"/>
                <a:cs typeface="+mn-lt"/>
              </a:rPr>
              <a:t>rear</a:t>
            </a:r>
            <a:r>
              <a:rPr lang="it-IT" sz="2000" dirty="0">
                <a:ea typeface="+mn-lt"/>
                <a:cs typeface="+mn-lt"/>
              </a:rPr>
              <a:t> deck of the vessel </a:t>
            </a:r>
            <a:r>
              <a:rPr lang="it-IT" sz="2000" dirty="0" err="1">
                <a:ea typeface="+mn-lt"/>
                <a:cs typeface="+mn-lt"/>
              </a:rPr>
              <a:t>did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not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exceed</a:t>
            </a:r>
            <a:r>
              <a:rPr lang="it-IT" sz="2000" dirty="0">
                <a:ea typeface="+mn-lt"/>
                <a:cs typeface="+mn-lt"/>
              </a:rPr>
              <a:t> +/- 1.80 m/s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6E4C2A3-C3F4-5586-9925-9C02492D7569}"/>
              </a:ext>
            </a:extLst>
          </p:cNvPr>
          <p:cNvSpPr txBox="1"/>
          <p:nvPr/>
        </p:nvSpPr>
        <p:spPr>
          <a:xfrm>
            <a:off x="253252" y="242047"/>
            <a:ext cx="291128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Purpose</a:t>
            </a:r>
            <a:endParaRPr lang="it-IT" dirty="0"/>
          </a:p>
        </p:txBody>
      </p:sp>
      <p:pic>
        <p:nvPicPr>
          <p:cNvPr id="3" name="Immagine 2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BFE7D164-7E7F-BB99-97F0-C4F2D1B8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6" y="3136138"/>
            <a:ext cx="5858528" cy="32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4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862B6-F853-EE3E-6743-794EBBA01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6119-888F-A19D-DAB0-A0671233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18" y="302200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procedures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11BB739-ADD4-B1B9-6F41-D244F7FF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56A3EC-2F85-3332-8CF5-981A578BCED3}"/>
              </a:ext>
            </a:extLst>
          </p:cNvPr>
          <p:cNvSpPr txBox="1"/>
          <p:nvPr/>
        </p:nvSpPr>
        <p:spPr>
          <a:xfrm>
            <a:off x="2537" y="978978"/>
            <a:ext cx="903062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000" dirty="0" err="1">
                <a:ea typeface="+mn-lt"/>
                <a:cs typeface="+mn-lt"/>
              </a:rPr>
              <a:t>External</a:t>
            </a:r>
            <a:r>
              <a:rPr lang="it-IT" sz="2000" dirty="0">
                <a:ea typeface="+mn-lt"/>
                <a:cs typeface="+mn-lt"/>
              </a:rPr>
              <a:t> flow domain </a:t>
            </a:r>
            <a:r>
              <a:rPr lang="it-IT" sz="2000" dirty="0" err="1">
                <a:ea typeface="+mn-lt"/>
                <a:cs typeface="+mn-lt"/>
              </a:rPr>
              <a:t>created</a:t>
            </a:r>
            <a:r>
              <a:rPr lang="it-IT" sz="2000" dirty="0">
                <a:ea typeface="+mn-lt"/>
                <a:cs typeface="+mn-lt"/>
              </a:rPr>
              <a:t> with </a:t>
            </a:r>
            <a:r>
              <a:rPr lang="it-IT" sz="2000" dirty="0" err="1">
                <a:ea typeface="+mn-lt"/>
                <a:cs typeface="+mn-lt"/>
              </a:rPr>
              <a:t>refined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boundary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layer</a:t>
            </a:r>
            <a:r>
              <a:rPr lang="it-IT" sz="2000" dirty="0">
                <a:ea typeface="+mn-lt"/>
                <a:cs typeface="+mn-lt"/>
              </a:rPr>
              <a:t> mesh</a:t>
            </a:r>
            <a:br>
              <a:rPr lang="it-IT" sz="2000" dirty="0">
                <a:ea typeface="+mn-lt"/>
                <a:cs typeface="+mn-lt"/>
              </a:rPr>
            </a:br>
            <a:endParaRPr lang="it-IT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2000" dirty="0">
                <a:ea typeface="+mn-lt"/>
                <a:cs typeface="+mn-lt"/>
              </a:rPr>
              <a:t>Steady-state CFD model </a:t>
            </a:r>
            <a:r>
              <a:rPr lang="it-IT" sz="2000" dirty="0" err="1">
                <a:ea typeface="+mn-lt"/>
                <a:cs typeface="+mn-lt"/>
              </a:rPr>
              <a:t>applied</a:t>
            </a:r>
            <a:r>
              <a:rPr lang="it-IT" sz="2000" dirty="0">
                <a:ea typeface="+mn-lt"/>
                <a:cs typeface="+mn-lt"/>
              </a:rPr>
              <a:t> to </a:t>
            </a:r>
            <a:r>
              <a:rPr lang="it-IT" sz="2000" dirty="0" err="1">
                <a:ea typeface="+mn-lt"/>
                <a:cs typeface="+mn-lt"/>
              </a:rPr>
              <a:t>capture</a:t>
            </a:r>
            <a:r>
              <a:rPr lang="it-IT" sz="2000" dirty="0">
                <a:ea typeface="+mn-lt"/>
                <a:cs typeface="+mn-lt"/>
              </a:rPr>
              <a:t> pressure and </a:t>
            </a:r>
            <a:r>
              <a:rPr lang="it-IT" sz="2000" dirty="0" err="1">
                <a:ea typeface="+mn-lt"/>
                <a:cs typeface="+mn-lt"/>
              </a:rPr>
              <a:t>velocity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distribution</a:t>
            </a:r>
            <a:br>
              <a:rPr lang="en-US" sz="2000" dirty="0"/>
            </a:br>
            <a:endParaRPr lang="it-IT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2000" dirty="0">
                <a:ea typeface="+mn-lt"/>
                <a:cs typeface="+mn-lt"/>
              </a:rPr>
              <a:t>Post-processing </a:t>
            </a:r>
            <a:r>
              <a:rPr lang="it-IT" sz="2000" err="1">
                <a:ea typeface="+mn-lt"/>
                <a:cs typeface="+mn-lt"/>
              </a:rPr>
              <a:t>focused</a:t>
            </a:r>
            <a:r>
              <a:rPr lang="it-IT" sz="2000" dirty="0">
                <a:ea typeface="+mn-lt"/>
                <a:cs typeface="+mn-lt"/>
              </a:rPr>
              <a:t> on drag </a:t>
            </a:r>
            <a:r>
              <a:rPr lang="it-IT" sz="2000" err="1">
                <a:ea typeface="+mn-lt"/>
                <a:cs typeface="+mn-lt"/>
              </a:rPr>
              <a:t>coefficient</a:t>
            </a:r>
            <a:r>
              <a:rPr lang="it-IT" sz="2000" dirty="0">
                <a:ea typeface="+mn-lt"/>
                <a:cs typeface="+mn-lt"/>
              </a:rPr>
              <a:t> and flow </a:t>
            </a:r>
            <a:r>
              <a:rPr lang="it-IT" sz="2000" err="1">
                <a:ea typeface="+mn-lt"/>
                <a:cs typeface="+mn-lt"/>
              </a:rPr>
              <a:t>visualization</a:t>
            </a:r>
            <a:endParaRPr lang="it-IT" sz="2000" err="1"/>
          </a:p>
        </p:txBody>
      </p:sp>
      <p:pic>
        <p:nvPicPr>
          <p:cNvPr id="5" name="Segnaposto contenuto 4" descr="Immagine che contiene testo, Rettangolo, Prodotto di carta, scatola&#10;&#10;Il contenuto generato dall&amp;#39;IA potrebbe non essere corretto.">
            <a:extLst>
              <a:ext uri="{FF2B5EF4-FFF2-40B4-BE49-F238E27FC236}">
                <a16:creationId xmlns:a16="http://schemas.microsoft.com/office/drawing/2014/main" id="{DF2EB19F-3521-9B08-F13F-7ADF7D9D20E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66310" y="3902101"/>
            <a:ext cx="5339664" cy="2291776"/>
          </a:xfrm>
          <a:prstGeom prst="rect">
            <a:avLst/>
          </a:prstGeom>
        </p:spPr>
      </p:pic>
      <p:pic>
        <p:nvPicPr>
          <p:cNvPr id="3" name="Immagine 2" descr="Immagine che contiene schermata, barca, cartone animato, natante&#10;&#10;Il contenuto generato dall&amp;#39;IA potrebbe non essere corretto.">
            <a:extLst>
              <a:ext uri="{FF2B5EF4-FFF2-40B4-BE49-F238E27FC236}">
                <a16:creationId xmlns:a16="http://schemas.microsoft.com/office/drawing/2014/main" id="{1E51C827-1155-9D06-BD5C-20ED88F81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13" y="3886927"/>
            <a:ext cx="5490576" cy="228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29957-8AEB-8188-29B8-2A5B0324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9F09-293A-BFDD-E7DB-FB5AD07F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Immagine 3" descr="Immagine che contiene testo, Diagramma, Carattere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C02BACB5-1374-0743-5926-22F5C043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2931388"/>
            <a:ext cx="6477952" cy="2736935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85482C-F3BE-AF68-D9B0-3AF0686EDD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1909123"/>
            <a:ext cx="3046391" cy="3759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Minimal fluctuation therefore the simulation is stable and converged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The maximum vertical velocity has converged to 1.78m/s</a:t>
            </a:r>
          </a:p>
          <a:p>
            <a:r>
              <a:rPr lang="en-US" sz="2000" dirty="0">
                <a:ea typeface="+mn-lt"/>
                <a:cs typeface="+mn-lt"/>
              </a:rPr>
              <a:t>The entire rear deck of the MRV is within the safety margin of 1.80m/s in the vertical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19128-F7B3-D739-F8FF-A421200A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66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C43F5-0919-52D9-BBC0-7E6FB2270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C3F6-D08C-C510-39C8-1FDA1352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8F0E3"/>
                </a:solidFill>
              </a:rPr>
              <a:t>CASE 3 </a:t>
            </a:r>
            <a:br>
              <a:rPr lang="en-US" dirty="0">
                <a:solidFill>
                  <a:srgbClr val="F8F0E3"/>
                </a:solidFill>
              </a:rPr>
            </a:br>
            <a:r>
              <a:rPr lang="en-US" dirty="0">
                <a:solidFill>
                  <a:srgbClr val="F8F0E3"/>
                </a:solidFill>
              </a:rPr>
              <a:t>hydrofoil</a:t>
            </a:r>
            <a:br>
              <a:rPr lang="en-US" dirty="0">
                <a:solidFill>
                  <a:srgbClr val="F8F0E3"/>
                </a:solidFill>
              </a:rPr>
            </a:br>
            <a:r>
              <a:rPr lang="en-US" dirty="0">
                <a:solidFill>
                  <a:srgbClr val="F8F0E3"/>
                </a:solidFill>
              </a:rPr>
              <a:t>design exploration</a:t>
            </a:r>
            <a:endParaRPr lang="en-US" dirty="0"/>
          </a:p>
        </p:txBody>
      </p:sp>
      <p:pic>
        <p:nvPicPr>
          <p:cNvPr id="34" name="Picture Placeholder 33" descr="Vista grandangolare del mare">
            <a:extLst>
              <a:ext uri="{FF2B5EF4-FFF2-40B4-BE49-F238E27FC236}">
                <a16:creationId xmlns:a16="http://schemas.microsoft.com/office/drawing/2014/main" id="{0741B943-7291-1F7F-557D-E1268282B7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685" r="27685"/>
          <a:stretch/>
        </p:blipFill>
        <p:spPr>
          <a:xfrm rot="10800000">
            <a:off x="20878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09AB695-BC8E-5100-EC48-1A5E5AA7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A3E624-EBE2-22C9-259F-426708B1F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41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8C22D-C2D5-F5B2-D4A2-81AC7C262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93F386-52C1-F247-0643-CD1AD3FA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6" y="2745085"/>
            <a:ext cx="4055288" cy="813368"/>
          </a:xfrm>
        </p:spPr>
        <p:txBody>
          <a:bodyPr/>
          <a:lstStyle/>
          <a:p>
            <a:r>
              <a:rPr lang="en-US" dirty="0"/>
              <a:t>Key models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0AC72-33C6-C2B6-F4A9-698CDD72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4E1AE7-A083-9E03-B144-A0377CDC601B}"/>
              </a:ext>
            </a:extLst>
          </p:cNvPr>
          <p:cNvSpPr txBox="1"/>
          <p:nvPr/>
        </p:nvSpPr>
        <p:spPr>
          <a:xfrm>
            <a:off x="6315636" y="4343400"/>
            <a:ext cx="469302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Hydrofoil shape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431B98-8EA6-D79E-B741-84C14969C1E9}"/>
              </a:ext>
            </a:extLst>
          </p:cNvPr>
          <p:cNvSpPr txBox="1"/>
          <p:nvPr/>
        </p:nvSpPr>
        <p:spPr>
          <a:xfrm>
            <a:off x="6315637" y="163606"/>
            <a:ext cx="418875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Design and boundary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479BE7C-0F38-88DA-4B40-97172AB1A2CA}"/>
              </a:ext>
            </a:extLst>
          </p:cNvPr>
          <p:cNvSpPr txBox="1"/>
          <p:nvPr/>
        </p:nvSpPr>
        <p:spPr>
          <a:xfrm>
            <a:off x="6311243" y="5672173"/>
            <a:ext cx="41775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 err="1">
                <a:ea typeface="+mn-lt"/>
                <a:cs typeface="+mn-lt"/>
              </a:rPr>
              <a:t>Thickness</a:t>
            </a:r>
            <a:r>
              <a:rPr lang="it-IT" dirty="0">
                <a:ea typeface="+mn-lt"/>
                <a:cs typeface="+mn-lt"/>
              </a:rPr>
              <a:t>: 0.19 m</a:t>
            </a:r>
            <a:br>
              <a:rPr lang="en-US" dirty="0"/>
            </a:b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dirty="0" err="1">
                <a:ea typeface="+mn-lt"/>
                <a:cs typeface="+mn-lt"/>
              </a:rPr>
              <a:t>Chord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length</a:t>
            </a:r>
            <a:r>
              <a:rPr lang="it-IT" dirty="0">
                <a:ea typeface="+mn-lt"/>
                <a:cs typeface="+mn-lt"/>
              </a:rPr>
              <a:t>: 1 m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F94A6A9-6BD4-4184-D2A2-5010944D9A0A}"/>
              </a:ext>
            </a:extLst>
          </p:cNvPr>
          <p:cNvSpPr txBox="1"/>
          <p:nvPr/>
        </p:nvSpPr>
        <p:spPr>
          <a:xfrm>
            <a:off x="6313911" y="1773724"/>
            <a:ext cx="40542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Constant angle of </a:t>
            </a:r>
            <a:r>
              <a:rPr lang="it-IT" dirty="0" err="1">
                <a:ea typeface="+mn-lt"/>
                <a:cs typeface="+mn-lt"/>
              </a:rPr>
              <a:t>attack</a:t>
            </a:r>
            <a:r>
              <a:rPr lang="it-IT" dirty="0">
                <a:ea typeface="+mn-lt"/>
                <a:cs typeface="+mn-lt"/>
              </a:rPr>
              <a:t>: 0 </a:t>
            </a:r>
            <a:r>
              <a:rPr lang="it-IT" dirty="0" err="1">
                <a:ea typeface="+mn-lt"/>
                <a:cs typeface="+mn-lt"/>
              </a:rPr>
              <a:t>deg</a:t>
            </a:r>
            <a:br>
              <a:rPr lang="en-US" dirty="0"/>
            </a:br>
            <a:endParaRPr lang="it-IT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ea typeface="+mn-lt"/>
                <a:cs typeface="+mn-lt"/>
              </a:rPr>
              <a:t>Modifying</a:t>
            </a:r>
            <a:r>
              <a:rPr lang="it-IT" dirty="0">
                <a:ea typeface="+mn-lt"/>
                <a:cs typeface="+mn-lt"/>
              </a:rPr>
              <a:t> 2 points on the </a:t>
            </a:r>
            <a:r>
              <a:rPr lang="it-IT" dirty="0" err="1">
                <a:ea typeface="+mn-lt"/>
                <a:cs typeface="+mn-lt"/>
              </a:rPr>
              <a:t>hydrofoil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profile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Water </a:t>
            </a:r>
            <a:r>
              <a:rPr lang="it-IT" dirty="0" err="1">
                <a:ea typeface="+mn-lt"/>
                <a:cs typeface="+mn-lt"/>
              </a:rPr>
              <a:t>velocity</a:t>
            </a:r>
            <a:r>
              <a:rPr lang="it-IT" dirty="0">
                <a:ea typeface="+mn-lt"/>
                <a:cs typeface="+mn-lt"/>
              </a:rPr>
              <a:t>: 10 m/s</a:t>
            </a:r>
            <a:br>
              <a:rPr lang="en-US" dirty="0"/>
            </a:br>
            <a:endParaRPr lang="it-IT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Angle of </a:t>
            </a:r>
            <a:r>
              <a:rPr lang="it-IT" dirty="0" err="1">
                <a:ea typeface="+mn-lt"/>
                <a:cs typeface="+mn-lt"/>
              </a:rPr>
              <a:t>attack</a:t>
            </a:r>
            <a:r>
              <a:rPr lang="it-IT" dirty="0">
                <a:ea typeface="+mn-lt"/>
                <a:cs typeface="+mn-lt"/>
              </a:rPr>
              <a:t>: 0 </a:t>
            </a:r>
            <a:r>
              <a:rPr lang="it-IT" dirty="0" err="1">
                <a:ea typeface="+mn-lt"/>
                <a:cs typeface="+mn-lt"/>
              </a:rPr>
              <a:t>deg</a:t>
            </a:r>
            <a:endParaRPr lang="it-IT" dirty="0" err="1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54D9DA9-5B2D-6669-7552-93715B23F366}"/>
              </a:ext>
            </a:extLst>
          </p:cNvPr>
          <p:cNvSpPr txBox="1"/>
          <p:nvPr/>
        </p:nvSpPr>
        <p:spPr>
          <a:xfrm>
            <a:off x="252159" y="815504"/>
            <a:ext cx="56006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The </a:t>
            </a:r>
            <a:r>
              <a:rPr lang="it-IT" err="1">
                <a:ea typeface="+mn-lt"/>
                <a:cs typeface="+mn-lt"/>
              </a:rPr>
              <a:t>simulation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assessed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hydrofoil</a:t>
            </a:r>
            <a:r>
              <a:rPr lang="it-IT" dirty="0">
                <a:ea typeface="+mn-lt"/>
                <a:cs typeface="+mn-lt"/>
              </a:rPr>
              <a:t> performance to balance lift and drag for </a:t>
            </a:r>
            <a:r>
              <a:rPr lang="it-IT" err="1">
                <a:ea typeface="+mn-lt"/>
                <a:cs typeface="+mn-lt"/>
              </a:rPr>
              <a:t>efficient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hydrodynamic</a:t>
            </a:r>
            <a:r>
              <a:rPr lang="it-IT" dirty="0">
                <a:ea typeface="+mn-lt"/>
                <a:cs typeface="+mn-lt"/>
              </a:rPr>
              <a:t> design. </a:t>
            </a:r>
            <a:r>
              <a:rPr lang="it-IT" err="1">
                <a:ea typeface="+mn-lt"/>
                <a:cs typeface="+mn-lt"/>
              </a:rPr>
              <a:t>Objective</a:t>
            </a:r>
            <a:r>
              <a:rPr lang="it-IT" dirty="0">
                <a:ea typeface="+mn-lt"/>
                <a:cs typeface="+mn-lt"/>
              </a:rPr>
              <a:t>: 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Lift </a:t>
            </a:r>
            <a:r>
              <a:rPr lang="it-IT" dirty="0" err="1">
                <a:ea typeface="+mn-lt"/>
                <a:cs typeface="+mn-lt"/>
              </a:rPr>
              <a:t>Coefficient</a:t>
            </a:r>
            <a:r>
              <a:rPr lang="it-IT" dirty="0">
                <a:ea typeface="+mn-lt"/>
                <a:cs typeface="+mn-lt"/>
              </a:rPr>
              <a:t> &gt;= 0.3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>
                <a:ea typeface="+mn-lt"/>
                <a:cs typeface="+mn-lt"/>
              </a:rPr>
              <a:t>Minimize</a:t>
            </a:r>
            <a:r>
              <a:rPr lang="it-IT" dirty="0">
                <a:ea typeface="+mn-lt"/>
                <a:cs typeface="+mn-lt"/>
              </a:rPr>
              <a:t> Drag </a:t>
            </a:r>
            <a:r>
              <a:rPr lang="it-IT" dirty="0" err="1">
                <a:ea typeface="+mn-lt"/>
                <a:cs typeface="+mn-lt"/>
              </a:rPr>
              <a:t>Coefficient</a:t>
            </a:r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EFADEA-B89E-1142-07B4-B0DA662AE077}"/>
              </a:ext>
            </a:extLst>
          </p:cNvPr>
          <p:cNvSpPr txBox="1"/>
          <p:nvPr/>
        </p:nvSpPr>
        <p:spPr>
          <a:xfrm>
            <a:off x="253252" y="152400"/>
            <a:ext cx="291128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Purpose</a:t>
            </a:r>
            <a:endParaRPr lang="it-IT" dirty="0"/>
          </a:p>
        </p:txBody>
      </p:sp>
      <p:pic>
        <p:nvPicPr>
          <p:cNvPr id="3" name="Immagine 2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070D8F04-0880-F676-A8A2-4AF527A1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0" y="3424798"/>
            <a:ext cx="6081993" cy="33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9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8846-5082-C478-C2FD-A5620A561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BED4-5196-4A9D-C7BB-ECEBE61AF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18" y="302200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procedures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85F0EFB-0819-3911-FEAA-691E57DB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D97621-998B-108C-6A51-1A62B11B5424}"/>
              </a:ext>
            </a:extLst>
          </p:cNvPr>
          <p:cNvSpPr txBox="1"/>
          <p:nvPr/>
        </p:nvSpPr>
        <p:spPr>
          <a:xfrm>
            <a:off x="2537" y="989416"/>
            <a:ext cx="85702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000" err="1">
                <a:ea typeface="+mn-lt"/>
                <a:cs typeface="+mn-lt"/>
              </a:rPr>
              <a:t>Hydrofoil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geometry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modeled</a:t>
            </a:r>
            <a:r>
              <a:rPr lang="it-IT" sz="2000" dirty="0">
                <a:ea typeface="+mn-lt"/>
                <a:cs typeface="+mn-lt"/>
              </a:rPr>
              <a:t> under </a:t>
            </a:r>
            <a:r>
              <a:rPr lang="it-IT" sz="2000" err="1">
                <a:ea typeface="+mn-lt"/>
                <a:cs typeface="+mn-lt"/>
              </a:rPr>
              <a:t>realistic</a:t>
            </a:r>
            <a:r>
              <a:rPr lang="it-IT" sz="2000" dirty="0">
                <a:ea typeface="+mn-lt"/>
                <a:cs typeface="+mn-lt"/>
              </a:rPr>
              <a:t> flow </a:t>
            </a:r>
            <a:r>
              <a:rPr lang="it-IT" sz="2000" err="1">
                <a:ea typeface="+mn-lt"/>
                <a:cs typeface="+mn-lt"/>
              </a:rPr>
              <a:t>conditions</a:t>
            </a:r>
            <a:br>
              <a:rPr lang="it-IT" sz="2000" dirty="0">
                <a:ea typeface="+mn-lt"/>
                <a:cs typeface="+mn-lt"/>
              </a:rPr>
            </a:br>
            <a:endParaRPr lang="it-IT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2000" err="1">
                <a:ea typeface="+mn-lt"/>
                <a:cs typeface="+mn-lt"/>
              </a:rPr>
              <a:t>Section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planes</a:t>
            </a:r>
            <a:r>
              <a:rPr lang="it-IT" sz="2000" dirty="0">
                <a:ea typeface="+mn-lt"/>
                <a:cs typeface="+mn-lt"/>
              </a:rPr>
              <a:t> and pressure </a:t>
            </a:r>
            <a:r>
              <a:rPr lang="it-IT" sz="2000" err="1">
                <a:ea typeface="+mn-lt"/>
                <a:cs typeface="+mn-lt"/>
              </a:rPr>
              <a:t>contour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visualizations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created</a:t>
            </a:r>
            <a:br>
              <a:rPr lang="it-IT" sz="2000" dirty="0">
                <a:ea typeface="+mn-lt"/>
                <a:cs typeface="+mn-lt"/>
              </a:rPr>
            </a:br>
            <a:endParaRPr lang="it-IT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2000" err="1">
                <a:ea typeface="+mn-lt"/>
                <a:cs typeface="+mn-lt"/>
              </a:rPr>
              <a:t>Parametric</a:t>
            </a:r>
            <a:r>
              <a:rPr lang="it-IT" sz="2000" dirty="0">
                <a:ea typeface="+mn-lt"/>
                <a:cs typeface="+mn-lt"/>
              </a:rPr>
              <a:t> study </a:t>
            </a:r>
            <a:r>
              <a:rPr lang="it-IT" sz="2000" err="1">
                <a:ea typeface="+mn-lt"/>
                <a:cs typeface="+mn-lt"/>
              </a:rPr>
              <a:t>performed</a:t>
            </a:r>
            <a:r>
              <a:rPr lang="it-IT" sz="2000" dirty="0">
                <a:ea typeface="+mn-lt"/>
                <a:cs typeface="+mn-lt"/>
              </a:rPr>
              <a:t> to </a:t>
            </a:r>
            <a:r>
              <a:rPr lang="it-IT" sz="2000" err="1">
                <a:ea typeface="+mn-lt"/>
                <a:cs typeface="+mn-lt"/>
              </a:rPr>
              <a:t>explore</a:t>
            </a:r>
            <a:r>
              <a:rPr lang="it-IT" sz="2000" dirty="0">
                <a:ea typeface="+mn-lt"/>
                <a:cs typeface="+mn-lt"/>
              </a:rPr>
              <a:t> performance </a:t>
            </a:r>
            <a:r>
              <a:rPr lang="it-IT" sz="2000" err="1">
                <a:ea typeface="+mn-lt"/>
                <a:cs typeface="+mn-lt"/>
              </a:rPr>
              <a:t>variations</a:t>
            </a:r>
            <a:endParaRPr lang="it-IT" sz="2000">
              <a:ea typeface="+mn-lt"/>
              <a:cs typeface="+mn-lt"/>
            </a:endParaRPr>
          </a:p>
        </p:txBody>
      </p:sp>
      <p:pic>
        <p:nvPicPr>
          <p:cNvPr id="7" name="Segnaposto contenuto 6" descr="Immagine che contiene linea, diagramma, schizzo, pendio&#10;&#10;Il contenuto generato dall&amp;#39;IA potrebbe non essere corretto.">
            <a:extLst>
              <a:ext uri="{FF2B5EF4-FFF2-40B4-BE49-F238E27FC236}">
                <a16:creationId xmlns:a16="http://schemas.microsoft.com/office/drawing/2014/main" id="{DCDD0C0F-D2DE-58EB-0ABC-F3AA1A322F0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3180998" y="2957529"/>
            <a:ext cx="4515035" cy="2233861"/>
          </a:xfrm>
          <a:prstGeom prst="rect">
            <a:avLst/>
          </a:prstGeom>
        </p:spPr>
      </p:pic>
      <p:pic>
        <p:nvPicPr>
          <p:cNvPr id="16" name="Segnaposto contenuto 15" descr="Immagine che contiene testo, Carattere, numero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A7F98EF3-3052-9B7D-EB68-62A340C8900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636960" y="5331523"/>
            <a:ext cx="9949887" cy="12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01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2CD4-27F0-BB28-8844-16028FC90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A17A-9564-35AA-A9DB-1ACD0249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4F3946-F394-602F-F8FD-04F9BEF770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48033" y="1815268"/>
            <a:ext cx="4716068" cy="45436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If we take a look at our starting hydrofoil, Design 1: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Cdx100 = 0.8595</a:t>
            </a:r>
          </a:p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Cl = 0.3869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In comparison our best hydrofoil design, Design 17:</a:t>
            </a:r>
            <a:endParaRPr lang="en-US"/>
          </a:p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Cdx100 = 0.8290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Cl = 0.3111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/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This optimization has reduced drag 3.6% while keeping a minimum Cl of 0.3 in just 25 iterations.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48F955-EF04-79DA-3408-2E1BD381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4" name="Immagine 3" descr="Immagine che contiene testo, schermata, grafica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72C6A5FE-D014-30DA-0A70-819DED95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605" y="405652"/>
            <a:ext cx="4726642" cy="2617695"/>
          </a:xfrm>
          <a:prstGeom prst="rect">
            <a:avLst/>
          </a:prstGeom>
        </p:spPr>
      </p:pic>
      <p:pic>
        <p:nvPicPr>
          <p:cNvPr id="5" name="Immagine 4" descr="Immagine che contiene testo, schermata, grafica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05B37E16-53DB-AAD7-A06E-9C38CA5BB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842" y="3266234"/>
            <a:ext cx="4724961" cy="26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7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B0D7D-F79E-C550-EEF9-0CD818DF0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ECEC-F55C-CEAA-E134-DF2B64F5C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8F0E3"/>
                </a:solidFill>
              </a:rPr>
              <a:t>CASE 4  </a:t>
            </a:r>
            <a:br>
              <a:rPr lang="en-US" dirty="0">
                <a:solidFill>
                  <a:srgbClr val="F8F0E3"/>
                </a:solidFill>
              </a:rPr>
            </a:br>
            <a:r>
              <a:rPr lang="en-US" dirty="0">
                <a:solidFill>
                  <a:srgbClr val="F8F0E3"/>
                </a:solidFill>
              </a:rPr>
              <a:t>self propulsion</a:t>
            </a:r>
            <a:endParaRPr lang="it-IT" dirty="0"/>
          </a:p>
        </p:txBody>
      </p:sp>
      <p:pic>
        <p:nvPicPr>
          <p:cNvPr id="34" name="Picture Placeholder 33" descr="Vista grandangolare del mare">
            <a:extLst>
              <a:ext uri="{FF2B5EF4-FFF2-40B4-BE49-F238E27FC236}">
                <a16:creationId xmlns:a16="http://schemas.microsoft.com/office/drawing/2014/main" id="{1180C988-10AE-5ACD-9881-4DC909FE77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685" r="27685"/>
          <a:stretch/>
        </p:blipFill>
        <p:spPr>
          <a:xfrm rot="10800000">
            <a:off x="20878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26198FF-8051-2EA8-1EE3-D8FC7505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251B7-CE0A-899C-5BE7-FDB0021B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3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5358F-FE84-E4E5-4651-DAA1FB226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C974C-3194-9058-95BD-D092AFD3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0" y="2296849"/>
            <a:ext cx="4055288" cy="813368"/>
          </a:xfrm>
        </p:spPr>
        <p:txBody>
          <a:bodyPr/>
          <a:lstStyle/>
          <a:p>
            <a:r>
              <a:rPr lang="en-US" dirty="0"/>
              <a:t>Key models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71473-535B-07C5-ED68-BD7BF2A0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0AC271-D21C-E417-0EE2-923B94900CED}"/>
              </a:ext>
            </a:extLst>
          </p:cNvPr>
          <p:cNvSpPr txBox="1"/>
          <p:nvPr/>
        </p:nvSpPr>
        <p:spPr>
          <a:xfrm>
            <a:off x="6483724" y="3760694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ship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37C0299-021E-7F9D-4281-F482A8BD9CA9}"/>
              </a:ext>
            </a:extLst>
          </p:cNvPr>
          <p:cNvSpPr txBox="1"/>
          <p:nvPr/>
        </p:nvSpPr>
        <p:spPr>
          <a:xfrm>
            <a:off x="6326843" y="286871"/>
            <a:ext cx="418875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conditions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86E556-F07D-5CCF-4EB0-DA113745DA72}"/>
              </a:ext>
            </a:extLst>
          </p:cNvPr>
          <p:cNvSpPr txBox="1"/>
          <p:nvPr/>
        </p:nvSpPr>
        <p:spPr>
          <a:xfrm>
            <a:off x="6479331" y="4517967"/>
            <a:ext cx="41775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000" err="1">
                <a:ea typeface="+mn-lt"/>
                <a:cs typeface="+mn-lt"/>
              </a:rPr>
              <a:t>Dimensions</a:t>
            </a:r>
            <a:r>
              <a:rPr lang="it-IT" sz="2000" dirty="0">
                <a:ea typeface="+mn-lt"/>
                <a:cs typeface="+mn-lt"/>
              </a:rPr>
              <a:t>: 150m x 31m x 23m</a:t>
            </a:r>
            <a:endParaRPr lang="it-IT" sz="20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F9FD26A-8787-83CA-7FCF-EAB518CDEFE1}"/>
              </a:ext>
            </a:extLst>
          </p:cNvPr>
          <p:cNvSpPr txBox="1"/>
          <p:nvPr/>
        </p:nvSpPr>
        <p:spPr>
          <a:xfrm>
            <a:off x="6448382" y="1000518"/>
            <a:ext cx="405428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000" dirty="0">
                <a:ea typeface="+mn-lt"/>
                <a:cs typeface="+mn-lt"/>
              </a:rPr>
              <a:t>Air Temperature: 26.5C</a:t>
            </a:r>
            <a:br>
              <a:rPr lang="it-IT" sz="2000" dirty="0">
                <a:ea typeface="+mn-lt"/>
                <a:cs typeface="+mn-lt"/>
              </a:rPr>
            </a:br>
            <a:endParaRPr lang="it-IT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2000" dirty="0" err="1">
                <a:ea typeface="+mn-lt"/>
                <a:cs typeface="+mn-lt"/>
              </a:rPr>
              <a:t>Type</a:t>
            </a:r>
            <a:r>
              <a:rPr lang="it-IT" sz="2000" dirty="0">
                <a:ea typeface="+mn-lt"/>
                <a:cs typeface="+mn-lt"/>
              </a:rPr>
              <a:t> of water: Sea</a:t>
            </a:r>
            <a:br>
              <a:rPr lang="it-IT" sz="2000" dirty="0">
                <a:ea typeface="+mn-lt"/>
                <a:cs typeface="+mn-lt"/>
              </a:rPr>
            </a:br>
            <a:endParaRPr lang="it-IT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2000" dirty="0">
                <a:ea typeface="+mn-lt"/>
                <a:cs typeface="+mn-lt"/>
              </a:rPr>
              <a:t>Sea </a:t>
            </a:r>
            <a:r>
              <a:rPr lang="it-IT" sz="2000" dirty="0" err="1">
                <a:ea typeface="+mn-lt"/>
                <a:cs typeface="+mn-lt"/>
              </a:rPr>
              <a:t>density</a:t>
            </a:r>
            <a:r>
              <a:rPr lang="it-IT" sz="2000" dirty="0">
                <a:ea typeface="+mn-lt"/>
                <a:cs typeface="+mn-lt"/>
              </a:rPr>
              <a:t>: 1023 kg/m 3</a:t>
            </a:r>
            <a:br>
              <a:rPr lang="it-IT" sz="2000" dirty="0">
                <a:ea typeface="+mn-lt"/>
                <a:cs typeface="+mn-lt"/>
              </a:rPr>
            </a:br>
            <a:endParaRPr lang="it-IT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2000" err="1">
                <a:ea typeface="+mn-lt"/>
                <a:cs typeface="+mn-lt"/>
              </a:rPr>
              <a:t>Ship</a:t>
            </a:r>
            <a:r>
              <a:rPr lang="it-IT" sz="2000" dirty="0">
                <a:ea typeface="+mn-lt"/>
                <a:cs typeface="+mn-lt"/>
              </a:rPr>
              <a:t> speeds: 9.3, 11.6, 13 knots</a:t>
            </a:r>
            <a:endParaRPr lang="it-IT" sz="20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A32DC3D-69CC-1A74-C83F-EC8C8B1FA53E}"/>
              </a:ext>
            </a:extLst>
          </p:cNvPr>
          <p:cNvSpPr txBox="1"/>
          <p:nvPr/>
        </p:nvSpPr>
        <p:spPr>
          <a:xfrm>
            <a:off x="252159" y="1006004"/>
            <a:ext cx="56006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ea typeface="+mn-lt"/>
                <a:cs typeface="+mn-lt"/>
              </a:rPr>
              <a:t>The </a:t>
            </a:r>
            <a:r>
              <a:rPr lang="it-IT" sz="2000" err="1">
                <a:ea typeface="+mn-lt"/>
                <a:cs typeface="+mn-lt"/>
              </a:rPr>
              <a:t>simulation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investigated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coupled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hull</a:t>
            </a:r>
            <a:r>
              <a:rPr lang="it-IT" sz="2000" dirty="0">
                <a:ea typeface="+mn-lt"/>
                <a:cs typeface="+mn-lt"/>
              </a:rPr>
              <a:t>–propeller interaction to </a:t>
            </a:r>
            <a:r>
              <a:rPr lang="it-IT" sz="2000" err="1">
                <a:ea typeface="+mn-lt"/>
                <a:cs typeface="+mn-lt"/>
              </a:rPr>
              <a:t>analyze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propulsion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efficiency</a:t>
            </a:r>
            <a:endParaRPr lang="it-IT" sz="200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72AF7D9-C7E0-9DA1-C893-99287743A523}"/>
              </a:ext>
            </a:extLst>
          </p:cNvPr>
          <p:cNvSpPr txBox="1"/>
          <p:nvPr/>
        </p:nvSpPr>
        <p:spPr>
          <a:xfrm>
            <a:off x="253252" y="242047"/>
            <a:ext cx="291128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Purpose</a:t>
            </a:r>
            <a:endParaRPr lang="it-IT" dirty="0"/>
          </a:p>
        </p:txBody>
      </p:sp>
      <p:pic>
        <p:nvPicPr>
          <p:cNvPr id="3" name="Immagine 2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FB849478-D967-6C25-5508-FF19440D5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50" y="3280802"/>
            <a:ext cx="59340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1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8D963-73C5-F79B-1275-195505DE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4D77-0326-E68C-3E8C-5F6F1F84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18" y="302200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procedures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02F29F-D94C-25D4-95B9-3352B72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583875-FBB8-BADF-0E2D-CCFBECF9FB97}"/>
              </a:ext>
            </a:extLst>
          </p:cNvPr>
          <p:cNvSpPr txBox="1"/>
          <p:nvPr/>
        </p:nvSpPr>
        <p:spPr>
          <a:xfrm>
            <a:off x="2537" y="1112681"/>
            <a:ext cx="9197787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000" dirty="0">
                <a:ea typeface="+mn-lt"/>
                <a:cs typeface="+mn-lt"/>
              </a:rPr>
              <a:t>Propeller </a:t>
            </a:r>
            <a:r>
              <a:rPr lang="it-IT" sz="2000" err="1">
                <a:ea typeface="+mn-lt"/>
                <a:cs typeface="+mn-lt"/>
              </a:rPr>
              <a:t>modeled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using</a:t>
            </a:r>
            <a:r>
              <a:rPr lang="it-IT" sz="2000" dirty="0">
                <a:ea typeface="+mn-lt"/>
                <a:cs typeface="+mn-lt"/>
              </a:rPr>
              <a:t> an </a:t>
            </a:r>
            <a:r>
              <a:rPr lang="it-IT" sz="2000" err="1">
                <a:ea typeface="+mn-lt"/>
                <a:cs typeface="+mn-lt"/>
              </a:rPr>
              <a:t>overset</a:t>
            </a:r>
            <a:r>
              <a:rPr lang="it-IT" sz="2000" dirty="0">
                <a:ea typeface="+mn-lt"/>
                <a:cs typeface="+mn-lt"/>
              </a:rPr>
              <a:t> mesh to </a:t>
            </a:r>
            <a:r>
              <a:rPr lang="it-IT" sz="2000" err="1">
                <a:ea typeface="+mn-lt"/>
                <a:cs typeface="+mn-lt"/>
              </a:rPr>
              <a:t>capture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rotating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motion</a:t>
            </a:r>
            <a:br>
              <a:rPr lang="en-US" sz="2000" dirty="0"/>
            </a:br>
            <a:endParaRPr lang="it-IT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2000" err="1">
                <a:ea typeface="+mn-lt"/>
                <a:cs typeface="+mn-lt"/>
              </a:rPr>
              <a:t>Coupled</a:t>
            </a:r>
            <a:r>
              <a:rPr lang="it-IT" sz="2000" dirty="0">
                <a:ea typeface="+mn-lt"/>
                <a:cs typeface="+mn-lt"/>
              </a:rPr>
              <a:t> CFD </a:t>
            </a:r>
            <a:r>
              <a:rPr lang="it-IT" sz="2000" err="1">
                <a:ea typeface="+mn-lt"/>
                <a:cs typeface="+mn-lt"/>
              </a:rPr>
              <a:t>simulation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performed</a:t>
            </a:r>
            <a:r>
              <a:rPr lang="it-IT" sz="2000" dirty="0">
                <a:ea typeface="+mn-lt"/>
                <a:cs typeface="+mn-lt"/>
              </a:rPr>
              <a:t> with </a:t>
            </a:r>
            <a:r>
              <a:rPr lang="it-IT" sz="2000" err="1">
                <a:ea typeface="+mn-lt"/>
                <a:cs typeface="+mn-lt"/>
              </a:rPr>
              <a:t>hull</a:t>
            </a:r>
            <a:r>
              <a:rPr lang="it-IT" sz="2000" dirty="0">
                <a:ea typeface="+mn-lt"/>
                <a:cs typeface="+mn-lt"/>
              </a:rPr>
              <a:t> and </a:t>
            </a:r>
            <a:r>
              <a:rPr lang="it-IT" sz="2000" err="1">
                <a:ea typeface="+mn-lt"/>
                <a:cs typeface="+mn-lt"/>
              </a:rPr>
              <a:t>propulsion</a:t>
            </a:r>
            <a:r>
              <a:rPr lang="it-IT" sz="2000" dirty="0">
                <a:ea typeface="+mn-lt"/>
                <a:cs typeface="+mn-lt"/>
              </a:rPr>
              <a:t> system</a:t>
            </a:r>
            <a:br>
              <a:rPr lang="it-IT" dirty="0">
                <a:ea typeface="+mn-lt"/>
                <a:cs typeface="+mn-lt"/>
              </a:rPr>
            </a:br>
            <a:endParaRPr lang="it-IT" dirty="0"/>
          </a:p>
        </p:txBody>
      </p:sp>
      <p:pic>
        <p:nvPicPr>
          <p:cNvPr id="7" name="Segnaposto contenuto 6" descr="Immagine che contiene testo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550E4460-472C-F83B-5707-563C9F450C4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66616" y="3051134"/>
            <a:ext cx="5366682" cy="3066384"/>
          </a:xfrm>
          <a:prstGeom prst="rect">
            <a:avLst/>
          </a:prstGeom>
        </p:spPr>
      </p:pic>
      <p:pic>
        <p:nvPicPr>
          <p:cNvPr id="12" name="Segnaposto contenuto 11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8B276F07-6A31-CAC4-EEDE-196967F6F64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5645989" y="3028724"/>
            <a:ext cx="5467535" cy="307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8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E4FAF4-EDC2-EFBF-A33A-BE68706F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5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48364-71F8-9262-0863-CCBB56CB5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E22-9BF6-4496-D6AF-F5F03415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Immagine 3" descr="Immagine che contiene testo, schermata, scherm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2BDC0CAF-7C0B-D9A1-EC93-08F320E42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701" y="2481940"/>
            <a:ext cx="6463700" cy="363583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84E2CD-FA89-CB38-EFF3-D9B2666AC5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Thrust curves demonstrated propeller effectiveness across operating points</a:t>
            </a:r>
          </a:p>
          <a:p>
            <a:r>
              <a:rPr lang="en-US" sz="2000" dirty="0"/>
              <a:t>CFD analysis confirmed reliable performance for integrated hull–propeller system.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03E4B-CAEE-62E0-96D2-D4D4DB5B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70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conclusions</a:t>
            </a:r>
            <a:endParaRPr lang="it-IT" dirty="0" err="1"/>
          </a:p>
        </p:txBody>
      </p:sp>
      <p:pic>
        <p:nvPicPr>
          <p:cNvPr id="14" name="Picture Placeholder 13" descr="Vista aerea di una nave portacontainer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8229" r="38229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813580"/>
            <a:ext cx="7604069" cy="202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Completed four marine CFD simulations using Siemens STAR-CCM+.</a:t>
            </a:r>
            <a:endParaRPr lang="it-IT"/>
          </a:p>
          <a:p>
            <a:r>
              <a:rPr lang="en-US" dirty="0">
                <a:ea typeface="+mn-lt"/>
                <a:cs typeface="+mn-lt"/>
              </a:rPr>
              <a:t>Each case explored a different aspect of marine design: hydrodynamics, aerodynamics, hydrofoil performance, and self-propulsion</a:t>
            </a:r>
            <a:endParaRPr lang="it-IT" dirty="0"/>
          </a:p>
          <a:p>
            <a:r>
              <a:rPr lang="en-US" dirty="0">
                <a:ea typeface="+mn-lt"/>
                <a:cs typeface="+mn-lt"/>
              </a:rPr>
              <a:t>Gained hands-on experience in: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A32097-8C19-45E3-E896-04B738901BA4}"/>
              </a:ext>
            </a:extLst>
          </p:cNvPr>
          <p:cNvSpPr txBox="1"/>
          <p:nvPr/>
        </p:nvSpPr>
        <p:spPr>
          <a:xfrm>
            <a:off x="4186248" y="3844506"/>
            <a:ext cx="6889376" cy="20108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AutoNum type="arabicPeriod"/>
            </a:pPr>
            <a:r>
              <a:rPr lang="en-US" dirty="0">
                <a:solidFill>
                  <a:srgbClr val="F8F0E3"/>
                </a:solidFill>
              </a:rPr>
              <a:t>Generating overset and adaptive meshes</a:t>
            </a:r>
            <a:endParaRPr lang="en-US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AutoNum type="arabicPeriod"/>
            </a:pPr>
            <a:r>
              <a:rPr lang="en-US" dirty="0">
                <a:solidFill>
                  <a:srgbClr val="F8F0E3"/>
                </a:solidFill>
              </a:rPr>
              <a:t>Applying 6DOF models and monitoring hull motion</a:t>
            </a:r>
            <a:endParaRPr lang="en-US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AutoNum type="arabicPeriod"/>
            </a:pPr>
            <a:r>
              <a:rPr lang="en-US" dirty="0">
                <a:solidFill>
                  <a:srgbClr val="F8F0E3"/>
                </a:solidFill>
              </a:rPr>
              <a:t>Post-processing results and extracting performance insights</a:t>
            </a:r>
            <a:endParaRPr lang="en-US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AutoNum type="arabicPeriod"/>
            </a:pPr>
            <a:endParaRPr lang="en-US" dirty="0">
              <a:solidFill>
                <a:srgbClr val="F8F0E3"/>
              </a:solidFill>
            </a:endParaRPr>
          </a:p>
          <a:p>
            <a:pPr marL="342900" indent="-342900" algn="l">
              <a:buAutoNum type="arabicPeriod"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DAA641-27EC-CEF6-3282-86C83D4EC7E8}"/>
              </a:ext>
            </a:extLst>
          </p:cNvPr>
          <p:cNvSpPr txBox="1"/>
          <p:nvPr/>
        </p:nvSpPr>
        <p:spPr>
          <a:xfrm>
            <a:off x="3799606" y="5157824"/>
            <a:ext cx="73824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8F0E3"/>
                </a:solidFill>
              </a:rPr>
              <a:t>Developed a solid understanding of CFD workflows and marine engineering analysis, enhancing technical and visualization skills for future projects.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0697" y="3433034"/>
            <a:ext cx="5622235" cy="2928090"/>
          </a:xfrm>
        </p:spPr>
        <p:txBody>
          <a:bodyPr vert="horz" lIns="91440" tIns="45720" rIns="91440" bIns="0" rtlCol="0" anchor="t">
            <a:normAutofit/>
          </a:bodyPr>
          <a:lstStyle/>
          <a:p>
            <a:r>
              <a:rPr lang="en-US" dirty="0"/>
              <a:t>Enrico di Capua - </a:t>
            </a:r>
            <a:r>
              <a:rPr lang="en-US" dirty="0">
                <a:hlinkClick r:id="rId3"/>
              </a:rPr>
              <a:t>enricodicapua6@gmail.com</a:t>
            </a:r>
            <a:endParaRPr lang="it-IT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  <a:hlinkClick r:id="rId4"/>
              </a:rPr>
              <a:t>www.linkedin.com/in/enrico-di-capua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5"/>
              </a:rPr>
              <a:t>https://bit.ly/portfolio-enrico-di-capua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FEA0A4F-24D3-17AB-3566-5EC7C032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3" y="918525"/>
            <a:ext cx="3451503" cy="812089"/>
          </a:xfrm>
        </p:spPr>
        <p:txBody>
          <a:bodyPr anchor="t">
            <a:normAutofit/>
          </a:bodyPr>
          <a:lstStyle/>
          <a:p>
            <a:r>
              <a:rPr lang="en-US" dirty="0"/>
              <a:t>overview</a:t>
            </a:r>
            <a:endParaRPr lang="en-ZA">
              <a:solidFill>
                <a:srgbClr val="F8F0E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15472" y="3417474"/>
            <a:ext cx="6586167" cy="2881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 dirty="0">
                <a:ea typeface="+mn-lt"/>
                <a:cs typeface="+mn-lt"/>
              </a:rPr>
              <a:t>STAR-CCM+</a:t>
            </a:r>
          </a:p>
          <a:p>
            <a:pPr marL="285750" indent="-285750">
              <a:buChar char="•"/>
            </a:pPr>
            <a:r>
              <a:rPr lang="en-US" sz="2400" dirty="0">
                <a:ea typeface="+mn-lt"/>
                <a:cs typeface="+mn-lt"/>
              </a:rPr>
              <a:t>Case 1 – Hydrodynamic Performance</a:t>
            </a:r>
            <a:endParaRPr lang="it-IT" sz="2400" dirty="0"/>
          </a:p>
          <a:p>
            <a:pPr marL="285750" indent="-285750">
              <a:buChar char="•"/>
            </a:pPr>
            <a:r>
              <a:rPr lang="en-US" sz="2400" dirty="0">
                <a:ea typeface="+mn-lt"/>
                <a:cs typeface="+mn-lt"/>
              </a:rPr>
              <a:t>Case 2 – External Aerodynamics</a:t>
            </a:r>
            <a:endParaRPr lang="it-IT" sz="2400" dirty="0"/>
          </a:p>
          <a:p>
            <a:pPr marL="285750" indent="-285750">
              <a:buChar char="•"/>
            </a:pPr>
            <a:r>
              <a:rPr lang="en-US" sz="2400" dirty="0">
                <a:ea typeface="+mn-lt"/>
                <a:cs typeface="+mn-lt"/>
              </a:rPr>
              <a:t>Case 3 – Hydrofoil Design Exploration</a:t>
            </a:r>
            <a:endParaRPr lang="en-US" sz="2400" dirty="0"/>
          </a:p>
          <a:p>
            <a:pPr marL="285750" indent="-285750">
              <a:buChar char="•"/>
            </a:pPr>
            <a:r>
              <a:rPr lang="en-US" sz="2400" dirty="0">
                <a:ea typeface="+mn-lt"/>
                <a:cs typeface="+mn-lt"/>
              </a:rPr>
              <a:t>Case 4 – Self-Propulsion</a:t>
            </a:r>
            <a:endParaRPr lang="en-US" sz="2400" dirty="0"/>
          </a:p>
          <a:p>
            <a:pPr marL="285750" indent="-285750">
              <a:buChar char="•"/>
            </a:pPr>
            <a:r>
              <a:rPr lang="en-US" sz="2400" dirty="0"/>
              <a:t>Conclusions</a:t>
            </a:r>
          </a:p>
          <a:p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0C1744-FD4B-88EF-672A-A96CDBA07791}"/>
              </a:ext>
            </a:extLst>
          </p:cNvPr>
          <p:cNvSpPr txBox="1"/>
          <p:nvPr/>
        </p:nvSpPr>
        <p:spPr>
          <a:xfrm>
            <a:off x="394485" y="1722060"/>
            <a:ext cx="76625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Objective: CFD training using Siemens STAR-CCM+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9E5816-720A-8C45-8DC5-4122F08F5044}"/>
              </a:ext>
            </a:extLst>
          </p:cNvPr>
          <p:cNvSpPr txBox="1"/>
          <p:nvPr/>
        </p:nvSpPr>
        <p:spPr>
          <a:xfrm>
            <a:off x="510989" y="251684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F8F0E3"/>
                </a:solidFill>
              </a:rPr>
              <a:t>AGENDA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600355" cy="812089"/>
          </a:xfrm>
        </p:spPr>
        <p:txBody>
          <a:bodyPr/>
          <a:lstStyle/>
          <a:p>
            <a:r>
              <a:rPr lang="en-US" dirty="0"/>
              <a:t>What is STAR-ccm+ ?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A385F8-2E8A-ABE6-6355-45DFA2378D53}"/>
              </a:ext>
            </a:extLst>
          </p:cNvPr>
          <p:cNvSpPr txBox="1"/>
          <p:nvPr/>
        </p:nvSpPr>
        <p:spPr>
          <a:xfrm>
            <a:off x="757518" y="1900518"/>
            <a:ext cx="63627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A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multiphysics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Computational Fluid Dynamics (CFD) software by Siemens</a:t>
            </a:r>
            <a:b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Provides simulation of fluid flow, heat transfer, and solid mechanics</a:t>
            </a:r>
            <a:b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Handles complex geometries and realistic operating conditions</a:t>
            </a:r>
            <a:b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Used by leading companies to accelerate innovation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8F0E3"/>
                </a:solidFill>
              </a:rPr>
              <a:t>CASE 1  hydrodynamic performance</a:t>
            </a:r>
            <a:endParaRPr lang="it-IT" dirty="0"/>
          </a:p>
        </p:txBody>
      </p:sp>
      <p:pic>
        <p:nvPicPr>
          <p:cNvPr id="34" name="Picture Placeholder 33" descr="Vista grandangolare del mare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685" r="27685"/>
          <a:stretch/>
        </p:blipFill>
        <p:spPr>
          <a:xfrm rot="10800000">
            <a:off x="20878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0" y="2296849"/>
            <a:ext cx="4055288" cy="813368"/>
          </a:xfrm>
        </p:spPr>
        <p:txBody>
          <a:bodyPr/>
          <a:lstStyle/>
          <a:p>
            <a:r>
              <a:rPr lang="en-US" dirty="0"/>
              <a:t>Key models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Immagine 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D2729185-6F16-4BF9-C3D7-D4027945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72" y="2942663"/>
            <a:ext cx="3616699" cy="347158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AD775AC-6048-3DEB-1D49-5F755DFB7754}"/>
              </a:ext>
            </a:extLst>
          </p:cNvPr>
          <p:cNvSpPr txBox="1"/>
          <p:nvPr/>
        </p:nvSpPr>
        <p:spPr>
          <a:xfrm>
            <a:off x="6326842" y="4466665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boat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CB9CC4-F129-FFB1-5C84-CE992098ADD3}"/>
              </a:ext>
            </a:extLst>
          </p:cNvPr>
          <p:cNvSpPr txBox="1"/>
          <p:nvPr/>
        </p:nvSpPr>
        <p:spPr>
          <a:xfrm>
            <a:off x="6326843" y="286871"/>
            <a:ext cx="418875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Wave properties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4CE9D54-DEDA-2191-AE9C-C307EF0C7DF2}"/>
              </a:ext>
            </a:extLst>
          </p:cNvPr>
          <p:cNvSpPr txBox="1"/>
          <p:nvPr/>
        </p:nvSpPr>
        <p:spPr>
          <a:xfrm>
            <a:off x="6322449" y="5223938"/>
            <a:ext cx="417755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 err="1"/>
              <a:t>Velocity</a:t>
            </a:r>
            <a:r>
              <a:rPr lang="it-IT" dirty="0"/>
              <a:t>: 20 knots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/>
              <a:t>Mass: 2500 Kg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 err="1"/>
              <a:t>Dimensions</a:t>
            </a:r>
            <a:r>
              <a:rPr lang="it-IT" dirty="0"/>
              <a:t>: 5.6m x 1.8m x 0.6m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DABC46-F694-2F7A-7B43-3E4FD70DC237}"/>
              </a:ext>
            </a:extLst>
          </p:cNvPr>
          <p:cNvSpPr txBox="1"/>
          <p:nvPr/>
        </p:nvSpPr>
        <p:spPr>
          <a:xfrm>
            <a:off x="6325117" y="1896989"/>
            <a:ext cx="40542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Oblique </a:t>
            </a:r>
            <a:r>
              <a:rPr lang="it-IT" dirty="0" err="1">
                <a:ea typeface="+mn-lt"/>
                <a:cs typeface="+mn-lt"/>
              </a:rPr>
              <a:t>waves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at</a:t>
            </a:r>
            <a:r>
              <a:rPr lang="it-IT" dirty="0">
                <a:ea typeface="+mn-lt"/>
                <a:cs typeface="+mn-lt"/>
              </a:rPr>
              <a:t> 45 degrees </a:t>
            </a:r>
            <a:r>
              <a:rPr lang="it-IT" dirty="0" err="1">
                <a:ea typeface="+mn-lt"/>
                <a:cs typeface="+mn-lt"/>
              </a:rPr>
              <a:t>onset</a:t>
            </a:r>
            <a:r>
              <a:rPr lang="it-IT" dirty="0">
                <a:ea typeface="+mn-lt"/>
                <a:cs typeface="+mn-lt"/>
              </a:rPr>
              <a:t> to the boat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ea typeface="+mn-lt"/>
                <a:cs typeface="+mn-lt"/>
              </a:rPr>
              <a:t>Wave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height</a:t>
            </a:r>
            <a:r>
              <a:rPr lang="it-IT" dirty="0">
                <a:ea typeface="+mn-lt"/>
                <a:cs typeface="+mn-lt"/>
              </a:rPr>
              <a:t>: 0.5m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Water </a:t>
            </a:r>
            <a:r>
              <a:rPr lang="it-IT" dirty="0" err="1">
                <a:ea typeface="+mn-lt"/>
                <a:cs typeface="+mn-lt"/>
              </a:rPr>
              <a:t>depth</a:t>
            </a:r>
            <a:r>
              <a:rPr lang="it-IT" dirty="0">
                <a:ea typeface="+mn-lt"/>
                <a:cs typeface="+mn-lt"/>
              </a:rPr>
              <a:t>: 100m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err="1">
                <a:ea typeface="+mn-lt"/>
                <a:cs typeface="+mn-lt"/>
              </a:rPr>
              <a:t>Wave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period</a:t>
            </a:r>
            <a:r>
              <a:rPr lang="it-IT" dirty="0">
                <a:ea typeface="+mn-lt"/>
                <a:cs typeface="+mn-lt"/>
              </a:rPr>
              <a:t>: 4s</a:t>
            </a:r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0AD8AE5-27DA-B1F2-B6EF-B76F7D14610F}"/>
              </a:ext>
            </a:extLst>
          </p:cNvPr>
          <p:cNvSpPr txBox="1"/>
          <p:nvPr/>
        </p:nvSpPr>
        <p:spPr>
          <a:xfrm>
            <a:off x="252159" y="1006004"/>
            <a:ext cx="56006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The </a:t>
            </a:r>
            <a:r>
              <a:rPr lang="it-IT" err="1">
                <a:ea typeface="+mn-lt"/>
                <a:cs typeface="+mn-lt"/>
              </a:rPr>
              <a:t>simulation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was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carried</a:t>
            </a:r>
            <a:r>
              <a:rPr lang="it-IT" dirty="0">
                <a:ea typeface="+mn-lt"/>
                <a:cs typeface="+mn-lt"/>
              </a:rPr>
              <a:t> out to </a:t>
            </a:r>
            <a:r>
              <a:rPr lang="it-IT" err="1">
                <a:ea typeface="+mn-lt"/>
                <a:cs typeface="+mn-lt"/>
              </a:rPr>
              <a:t>assess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hull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safety</a:t>
            </a:r>
            <a:r>
              <a:rPr lang="it-IT" dirty="0">
                <a:ea typeface="+mn-lt"/>
                <a:cs typeface="+mn-lt"/>
              </a:rPr>
              <a:t> and comfort by </a:t>
            </a:r>
            <a:r>
              <a:rPr lang="it-IT" err="1">
                <a:ea typeface="+mn-lt"/>
                <a:cs typeface="+mn-lt"/>
              </a:rPr>
              <a:t>verifying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that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wave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slamming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does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not</a:t>
            </a:r>
            <a:r>
              <a:rPr lang="it-IT" dirty="0">
                <a:ea typeface="+mn-lt"/>
                <a:cs typeface="+mn-lt"/>
              </a:rPr>
              <a:t> generate </a:t>
            </a:r>
            <a:r>
              <a:rPr lang="it-IT" err="1">
                <a:ea typeface="+mn-lt"/>
                <a:cs typeface="+mn-lt"/>
              </a:rPr>
              <a:t>vertical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accelerations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above</a:t>
            </a:r>
            <a:r>
              <a:rPr lang="it-IT" dirty="0">
                <a:ea typeface="+mn-lt"/>
                <a:cs typeface="+mn-lt"/>
              </a:rPr>
              <a:t> 1 g.</a:t>
            </a: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2BBB2C6-54CC-1323-799F-F421FEB0C2A8}"/>
              </a:ext>
            </a:extLst>
          </p:cNvPr>
          <p:cNvSpPr txBox="1"/>
          <p:nvPr/>
        </p:nvSpPr>
        <p:spPr>
          <a:xfrm>
            <a:off x="253252" y="242047"/>
            <a:ext cx="291128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cap="all" dirty="0">
                <a:solidFill>
                  <a:srgbClr val="224E7F"/>
                </a:solidFill>
              </a:rPr>
              <a:t>Purpose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18" y="302200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 err="1"/>
              <a:t>procedureS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Segnaposto contenuto 7" descr="Immagine che contiene testo, schermata, software, Software per la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A355D4E8-47CC-0D28-753A-39B118A8F17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rcRect l="23987" r="3559" b="2"/>
          <a:stretch>
            <a:fillRect/>
          </a:stretch>
        </p:blipFill>
        <p:spPr>
          <a:xfrm>
            <a:off x="267469" y="3431241"/>
            <a:ext cx="4100417" cy="3225053"/>
          </a:xfrm>
          <a:prstGeom prst="rect">
            <a:avLst/>
          </a:prstGeom>
          <a:noFill/>
        </p:spPr>
      </p:pic>
      <p:pic>
        <p:nvPicPr>
          <p:cNvPr id="9" name="Segnaposto contenuto 8" descr="Immagine che contiene testo, schermata, software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8A145590-B69D-A91F-C8E2-D0DE1AF7DAB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6452813" y="641869"/>
            <a:ext cx="4515035" cy="2539707"/>
          </a:xfrm>
          <a:prstGeom prst="rect">
            <a:avLst/>
          </a:prstGeom>
        </p:spPr>
      </p:pic>
      <p:pic>
        <p:nvPicPr>
          <p:cNvPr id="10" name="Immagine 9" descr="Immagine che contiene testo, schermata, scherm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1E783DB8-D30A-DFAA-EE77-A1BF82BC5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176" y="3429000"/>
            <a:ext cx="5737412" cy="3238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E3DCF3-9F0B-C6B8-D61C-41207788A25B}"/>
              </a:ext>
            </a:extLst>
          </p:cNvPr>
          <p:cNvSpPr txBox="1"/>
          <p:nvPr/>
        </p:nvSpPr>
        <p:spPr>
          <a:xfrm>
            <a:off x="2537" y="989416"/>
            <a:ext cx="645234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The </a:t>
            </a:r>
            <a:r>
              <a:rPr lang="it-IT" dirty="0" err="1">
                <a:ea typeface="+mn-lt"/>
                <a:cs typeface="+mn-lt"/>
              </a:rPr>
              <a:t>hull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geometry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was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imported</a:t>
            </a:r>
            <a:r>
              <a:rPr lang="it-IT" dirty="0">
                <a:ea typeface="+mn-lt"/>
                <a:cs typeface="+mn-lt"/>
              </a:rPr>
              <a:t> and </a:t>
            </a:r>
            <a:r>
              <a:rPr lang="it-IT" dirty="0" err="1">
                <a:ea typeface="+mn-lt"/>
                <a:cs typeface="+mn-lt"/>
              </a:rPr>
              <a:t>positioned</a:t>
            </a:r>
            <a:r>
              <a:rPr lang="it-IT" dirty="0">
                <a:ea typeface="+mn-lt"/>
                <a:cs typeface="+mn-lt"/>
              </a:rPr>
              <a:t> in oblique </a:t>
            </a:r>
            <a:r>
              <a:rPr lang="it-IT" dirty="0" err="1">
                <a:ea typeface="+mn-lt"/>
                <a:cs typeface="+mn-lt"/>
              </a:rPr>
              <a:t>waves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at</a:t>
            </a:r>
            <a:r>
              <a:rPr lang="it-IT" dirty="0">
                <a:ea typeface="+mn-lt"/>
                <a:cs typeface="+mn-lt"/>
              </a:rPr>
              <a:t> 45°.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An </a:t>
            </a:r>
            <a:r>
              <a:rPr lang="it-IT" dirty="0" err="1">
                <a:ea typeface="+mn-lt"/>
                <a:cs typeface="+mn-lt"/>
              </a:rPr>
              <a:t>overset</a:t>
            </a:r>
            <a:r>
              <a:rPr lang="it-IT" dirty="0">
                <a:ea typeface="+mn-lt"/>
                <a:cs typeface="+mn-lt"/>
              </a:rPr>
              <a:t> mesh with </a:t>
            </a:r>
            <a:r>
              <a:rPr lang="it-IT" dirty="0" err="1">
                <a:ea typeface="+mn-lt"/>
                <a:cs typeface="+mn-lt"/>
              </a:rPr>
              <a:t>Adaptive</a:t>
            </a:r>
            <a:r>
              <a:rPr lang="it-IT" dirty="0">
                <a:ea typeface="+mn-lt"/>
                <a:cs typeface="+mn-lt"/>
              </a:rPr>
              <a:t> Mesh </a:t>
            </a:r>
            <a:r>
              <a:rPr lang="it-IT" dirty="0" err="1">
                <a:ea typeface="+mn-lt"/>
                <a:cs typeface="+mn-lt"/>
              </a:rPr>
              <a:t>Refinement</a:t>
            </a:r>
            <a:r>
              <a:rPr lang="it-IT" dirty="0">
                <a:ea typeface="+mn-lt"/>
                <a:cs typeface="+mn-lt"/>
              </a:rPr>
              <a:t> (AMR) </a:t>
            </a:r>
            <a:r>
              <a:rPr lang="it-IT" dirty="0" err="1">
                <a:ea typeface="+mn-lt"/>
                <a:cs typeface="+mn-lt"/>
              </a:rPr>
              <a:t>was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applied</a:t>
            </a:r>
            <a:r>
              <a:rPr lang="it-IT" dirty="0">
                <a:ea typeface="+mn-lt"/>
                <a:cs typeface="+mn-lt"/>
              </a:rPr>
              <a:t> to </a:t>
            </a:r>
            <a:r>
              <a:rPr lang="it-IT" dirty="0" err="1">
                <a:ea typeface="+mn-lt"/>
                <a:cs typeface="+mn-lt"/>
              </a:rPr>
              <a:t>capture</a:t>
            </a:r>
            <a:r>
              <a:rPr lang="it-IT" dirty="0">
                <a:ea typeface="+mn-lt"/>
                <a:cs typeface="+mn-lt"/>
              </a:rPr>
              <a:t> the free </a:t>
            </a:r>
            <a:r>
              <a:rPr lang="it-IT" dirty="0" err="1">
                <a:ea typeface="+mn-lt"/>
                <a:cs typeface="+mn-lt"/>
              </a:rPr>
              <a:t>surface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motion</a:t>
            </a:r>
            <a:br>
              <a:rPr lang="it-IT" dirty="0">
                <a:ea typeface="+mn-lt"/>
                <a:cs typeface="+mn-lt"/>
              </a:rPr>
            </a:br>
            <a:endParaRPr lang="it-IT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6DOF model </a:t>
            </a:r>
            <a:r>
              <a:rPr lang="it-IT" err="1">
                <a:ea typeface="+mn-lt"/>
                <a:cs typeface="+mn-lt"/>
              </a:rPr>
              <a:t>enabled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realistic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hull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motion</a:t>
            </a:r>
            <a:r>
              <a:rPr lang="it-IT" dirty="0">
                <a:ea typeface="+mn-lt"/>
                <a:cs typeface="+mn-lt"/>
              </a:rPr>
              <a:t> (roll, pitch, </a:t>
            </a:r>
            <a:r>
              <a:rPr lang="it-IT" err="1">
                <a:ea typeface="+mn-lt"/>
                <a:cs typeface="+mn-lt"/>
              </a:rPr>
              <a:t>heave</a:t>
            </a:r>
            <a:r>
              <a:rPr lang="it-IT" dirty="0">
                <a:ea typeface="+mn-lt"/>
                <a:cs typeface="+mn-lt"/>
              </a:rPr>
              <a:t>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7" name="Immagine 6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E53987C2-E52E-84C3-AA74-871872CA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2971875"/>
            <a:ext cx="6477952" cy="265596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29298" y="2252297"/>
            <a:ext cx="3046391" cy="3759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The boat experienced moderate roll (±3.8°), pitch (–12.5° to +0.2°), and a maximum heave of 0.5 m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The peak vertical acceleration was 0.58 g, remaining safely below the 1 g limit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C936B-BA0D-95D5-061F-B62A61312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1809-F671-F3BD-863F-773AC5099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8F0E3"/>
                </a:solidFill>
              </a:rPr>
              <a:t>CASE 2 </a:t>
            </a:r>
            <a:br>
              <a:rPr lang="en-US" dirty="0">
                <a:solidFill>
                  <a:srgbClr val="F8F0E3"/>
                </a:solidFill>
              </a:rPr>
            </a:br>
            <a:r>
              <a:rPr lang="en-US" dirty="0">
                <a:solidFill>
                  <a:srgbClr val="F8F0E3"/>
                </a:solidFill>
              </a:rPr>
              <a:t>external aerodynamics </a:t>
            </a:r>
            <a:endParaRPr lang="en-US" dirty="0"/>
          </a:p>
        </p:txBody>
      </p:sp>
      <p:pic>
        <p:nvPicPr>
          <p:cNvPr id="34" name="Picture Placeholder 33" descr="Vista grandangolare del mare">
            <a:extLst>
              <a:ext uri="{FF2B5EF4-FFF2-40B4-BE49-F238E27FC236}">
                <a16:creationId xmlns:a16="http://schemas.microsoft.com/office/drawing/2014/main" id="{B095780A-9774-D7E6-2403-CBE0D2ACE6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685" r="27685"/>
          <a:stretch/>
        </p:blipFill>
        <p:spPr>
          <a:xfrm rot="10800000">
            <a:off x="20878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4F842BE-8EF5-F074-873F-80B164B63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A1AC25-CBB8-2853-FF99-D19A72121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57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776</Words>
  <Application>Microsoft Office PowerPoint</Application>
  <PresentationFormat>Widescreen</PresentationFormat>
  <Paragraphs>150</Paragraphs>
  <Slides>22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Avenir Next LT Pro</vt:lpstr>
      <vt:lpstr>Calibri</vt:lpstr>
      <vt:lpstr>Custom</vt:lpstr>
      <vt:lpstr>Star-ccm+ training marine simulation cases</vt:lpstr>
      <vt:lpstr>Presentazione standard di PowerPoint</vt:lpstr>
      <vt:lpstr>overview</vt:lpstr>
      <vt:lpstr>What is STAR-ccm+ ?</vt:lpstr>
      <vt:lpstr>CASE 1  hydrodynamic performance</vt:lpstr>
      <vt:lpstr>Key models </vt:lpstr>
      <vt:lpstr>procedureS</vt:lpstr>
      <vt:lpstr>RESULTS</vt:lpstr>
      <vt:lpstr>CASE 2  external aerodynamics </vt:lpstr>
      <vt:lpstr>Key models </vt:lpstr>
      <vt:lpstr>procedures</vt:lpstr>
      <vt:lpstr>RESULTS</vt:lpstr>
      <vt:lpstr>CASE 3  hydrofoil design exploration</vt:lpstr>
      <vt:lpstr>Key models </vt:lpstr>
      <vt:lpstr>procedures</vt:lpstr>
      <vt:lpstr>RESULTS</vt:lpstr>
      <vt:lpstr>CASE 4   self propulsion</vt:lpstr>
      <vt:lpstr>Key models </vt:lpstr>
      <vt:lpstr>procedures</vt:lpstr>
      <vt:lpstr>RESULTS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ENRICO DI CAPUA</cp:lastModifiedBy>
  <cp:revision>526</cp:revision>
  <dcterms:created xsi:type="dcterms:W3CDTF">2025-08-19T09:49:17Z</dcterms:created>
  <dcterms:modified xsi:type="dcterms:W3CDTF">2025-08-25T12:05:03Z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2025-08-25T12:05:03Z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f0739537-979b-4517-bb1d-ebbe0e7f6bfc</vt:lpwstr>
  </property>
  <property fmtid="{D5CDD505-2E9C-101B-9397-08002B2CF9AE}" pid="9" name="MSIP_Label_2ad0b24d-6422-44b0-b3de-abb3a9e8c81a_ContentBits">
    <vt:lpwstr>0</vt:lpwstr>
  </property>
  <property fmtid="{D5CDD505-2E9C-101B-9397-08002B2CF9AE}" pid="10" name="MSIP_Label_2ad0b24d-6422-44b0-b3de-abb3a9e8c81a_Tag">
    <vt:lpwstr>10, 3, 0, 1</vt:lpwstr>
  </property>
</Properties>
</file>